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 Avenir Next Arabic" charset="1" panose="020B0503020202020204"/>
      <p:regular r:id="rId10"/>
    </p:embeddedFont>
    <p:embeddedFont>
      <p:font typeface=" Avenir Next Arabic Bold" charset="1" panose="020B0803020202020204"/>
      <p:regular r:id="rId11"/>
    </p:embeddedFont>
    <p:embeddedFont>
      <p:font typeface=" Avenir Next Arabic Thin" charset="1" panose="020B0203020202020204"/>
      <p:regular r:id="rId12"/>
    </p:embeddedFont>
    <p:embeddedFont>
      <p:font typeface=" Avenir Next Arabic Extra-Light" charset="1" panose="020B0303020202020204"/>
      <p:regular r:id="rId13"/>
    </p:embeddedFont>
    <p:embeddedFont>
      <p:font typeface=" Avenir Next Arabic Light" charset="1" panose="020B0403020202020204"/>
      <p:regular r:id="rId14"/>
    </p:embeddedFont>
    <p:embeddedFont>
      <p:font typeface=" Avenir Next Arabic Medium" charset="1" panose="020B0603020202020204"/>
      <p:regular r:id="rId15"/>
    </p:embeddedFont>
    <p:embeddedFont>
      <p:font typeface=" Avenir Next Arabic Semi-Bold" charset="1" panose="020B0703020202020204"/>
      <p:regular r:id="rId16"/>
    </p:embeddedFont>
    <p:embeddedFont>
      <p:font typeface=" Avenir Next Arabic Ultra-Bold" charset="1" panose="020B0903020202020204"/>
      <p:regular r:id="rId17"/>
    </p:embeddedFont>
    <p:embeddedFont>
      <p:font typeface=" Avenir Next Arabic Heavy" charset="1" panose="020B0B03020202020204"/>
      <p:regular r:id="rId18"/>
    </p:embeddedFont>
    <p:embeddedFont>
      <p:font typeface="DejaVu Sans Bold" charset="1" panose="020B0803030604020204"/>
      <p:regular r:id="rId19"/>
    </p:embeddedFont>
    <p:embeddedFont>
      <p:font typeface="DejaVu Sans Bold Italics" charset="1" panose="020B08030303040B0204"/>
      <p:regular r:id="rId20"/>
    </p:embeddedFont>
    <p:embeddedFont>
      <p:font typeface="DejaVu Sans Extra-Light" charset="1" panose="020B0203030804020204"/>
      <p:regular r:id="rId21"/>
    </p:embeddedFont>
    <p:embeddedFont>
      <p:font typeface="DejaVu Sans Light" charset="1" panose="020B06030308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doi.org/10.4322/2526-%208910.ctoAO1724" TargetMode="External" Type="http://schemas.openxmlformats.org/officeDocument/2006/relationships/hyperlink"/><Relationship Id="rId4" Target="https://www.planalto.gov.br/ccivil_03/leis/l8213cons.htm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Ícone  Descrição gerada automaticamente"/>
          <p:cNvSpPr/>
          <p:nvPr/>
        </p:nvSpPr>
        <p:spPr>
          <a:xfrm flipH="false" flipV="false" rot="0">
            <a:off x="1306170" y="6279646"/>
            <a:ext cx="9009015" cy="3688008"/>
          </a:xfrm>
          <a:custGeom>
            <a:avLst/>
            <a:gdLst/>
            <a:ahLst/>
            <a:cxnLst/>
            <a:rect r="r" b="b" t="t" l="l"/>
            <a:pathLst>
              <a:path h="3688008" w="9009015">
                <a:moveTo>
                  <a:pt x="0" y="0"/>
                </a:moveTo>
                <a:lnTo>
                  <a:pt x="9009015" y="0"/>
                </a:lnTo>
                <a:lnTo>
                  <a:pt x="9009015" y="3688008"/>
                </a:lnTo>
                <a:lnTo>
                  <a:pt x="0" y="36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84278" y="7442136"/>
            <a:ext cx="511563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spc="2">
                <a:solidFill>
                  <a:srgbClr val="02020A"/>
                </a:solidFill>
                <a:latin typeface="Arimo Bold"/>
              </a:rPr>
              <a:t>DAELINK - </a:t>
            </a:r>
            <a:r>
              <a:rPr lang="en-US" sz="2000" spc="2">
                <a:solidFill>
                  <a:srgbClr val="02020A"/>
                </a:solidFill>
                <a:latin typeface="Arimo"/>
              </a:rPr>
              <a:t>Rede Social profissional para as</a:t>
            </a:r>
          </a:p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Arimo"/>
              </a:rPr>
              <a:t>pessoas com deficiência.</a:t>
            </a:r>
          </a:p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Arimo Bold"/>
              </a:rPr>
              <a:t>18/04/2024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87363" y="847611"/>
            <a:ext cx="6513275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REFERENCIAS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365" y="2399925"/>
            <a:ext cx="8648532" cy="525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2020A"/>
                </a:solidFill>
                <a:latin typeface="Arimo"/>
              </a:rPr>
              <a:t>Dutra, F. C. M. S., Paz, I. T. M., Cavalcanti, A., Aramaki, A. L., &amp; Kososki, E. (2020). </a:t>
            </a:r>
            <a:r>
              <a:rPr lang="en-US" sz="2000">
                <a:solidFill>
                  <a:srgbClr val="02020A"/>
                </a:solidFill>
                <a:latin typeface="Arimo Bold"/>
              </a:rPr>
              <a:t>Oportunidades no mercado de trabalho: análise das vagas de emprego disponíveis para pessoas com deficiência.</a:t>
            </a:r>
            <a:r>
              <a:rPr lang="en-US" sz="2000">
                <a:solidFill>
                  <a:srgbClr val="02020A"/>
                </a:solidFill>
                <a:latin typeface="Arimo"/>
              </a:rPr>
              <a:t> Cadernos Brasileiros de Terapia Ocupacional. 28(1), 147-163. </a:t>
            </a:r>
            <a:r>
              <a:rPr lang="en-US" sz="2000" u="sng">
                <a:solidFill>
                  <a:srgbClr val="02020A"/>
                </a:solidFill>
                <a:latin typeface="Arimo"/>
                <a:hlinkClick r:id="rId3" tooltip="https://doi.org/10.4322/2526-%208910.ctoAO1724"/>
              </a:rPr>
              <a:t>https://doi.org/10.4322/2526- 8910.ctoAO1724</a:t>
            </a:r>
            <a:r>
              <a:rPr lang="en-US" sz="2000">
                <a:solidFill>
                  <a:srgbClr val="02020A"/>
                </a:solidFill>
                <a:latin typeface="Arimo"/>
              </a:rPr>
              <a:t> 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2020A"/>
                </a:solidFill>
                <a:latin typeface="Arimo"/>
              </a:rPr>
              <a:t>BRASIL. Lei nº 8.213, de 24 de julho de 1991. </a:t>
            </a:r>
            <a:r>
              <a:rPr lang="en-US" sz="1800">
                <a:solidFill>
                  <a:srgbClr val="02020A"/>
                </a:solidFill>
                <a:latin typeface="Arimo Bold"/>
                <a:cs typeface="Arimo Bold"/>
              </a:rPr>
              <a:t>DISPÕE SOBRE OS PLANOS DE BENEFÍCIOS DA PREVIDÊNCIA SOCIAL E DÁ OUTRAS PROVIDÊNCIAS. Da Finalidade e dos Princípios Básicos da Previdência Social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. Disponível em: </a:t>
            </a:r>
            <a:r>
              <a:rPr lang="en-US" sz="1800" u="sng">
                <a:solidFill>
                  <a:srgbClr val="02020A"/>
                </a:solidFill>
                <a:latin typeface="Arimo"/>
                <a:hlinkClick r:id="rId4" tooltip="https://www.planalto.gov.br/ccivil_03/leis/l8213cons.htm"/>
              </a:rPr>
              <a:t>https://www.planalto.gov.br/ccivil_03/leis/l8213cons.htm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 .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2020A"/>
                </a:solidFill>
                <a:latin typeface="Arimo"/>
                <a:cs typeface="Arimo"/>
              </a:rPr>
              <a:t>GUIMARÃES, Paulo Ricardo Bittencourt. </a:t>
            </a:r>
            <a:r>
              <a:rPr lang="en-US" sz="1800">
                <a:solidFill>
                  <a:srgbClr val="02020A"/>
                </a:solidFill>
                <a:latin typeface="Arimo Bold"/>
              </a:rPr>
              <a:t>Métodos quantitativos estatísticos</a:t>
            </a:r>
            <a:r>
              <a:rPr lang="en-US" sz="1800">
                <a:solidFill>
                  <a:srgbClr val="02020A"/>
                </a:solidFill>
                <a:latin typeface="Arimo"/>
              </a:rPr>
              <a:t>. 2. ed. Curitiba: Iesde Brasil S/A., 2018. 173 p. Disponível em: https://videoiesde.secure.footprint.net/token=nva=1646678853925~dirs=4~hash=01eb39fe5a37972c1b82c/videoteca/iesde/video/57421_METODOS_QUANTITATIVOS_ESTATISTICOS_2018_PDF/file.pdf. Acesso em: 17 mar. 2024.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060177" y="2636896"/>
            <a:ext cx="7199123" cy="5013208"/>
          </a:xfrm>
          <a:custGeom>
            <a:avLst/>
            <a:gdLst/>
            <a:ahLst/>
            <a:cxnLst/>
            <a:rect r="r" b="b" t="t" l="l"/>
            <a:pathLst>
              <a:path h="5013208" w="7199123">
                <a:moveTo>
                  <a:pt x="0" y="0"/>
                </a:moveTo>
                <a:lnTo>
                  <a:pt x="7199123" y="0"/>
                </a:lnTo>
                <a:lnTo>
                  <a:pt x="7199123" y="5013208"/>
                </a:lnTo>
                <a:lnTo>
                  <a:pt x="0" y="501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71873" y="7590414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Ícone  Descrição gerada automaticamente"/>
          <p:cNvSpPr/>
          <p:nvPr/>
        </p:nvSpPr>
        <p:spPr>
          <a:xfrm flipH="false" flipV="false" rot="0">
            <a:off x="3867226" y="2983354"/>
            <a:ext cx="10553548" cy="4320291"/>
          </a:xfrm>
          <a:custGeom>
            <a:avLst/>
            <a:gdLst/>
            <a:ahLst/>
            <a:cxnLst/>
            <a:rect r="r" b="b" t="t" l="l"/>
            <a:pathLst>
              <a:path h="4320291" w="10553548">
                <a:moveTo>
                  <a:pt x="0" y="0"/>
                </a:moveTo>
                <a:lnTo>
                  <a:pt x="10553548" y="0"/>
                </a:lnTo>
                <a:lnTo>
                  <a:pt x="10553548" y="4320292"/>
                </a:lnTo>
                <a:lnTo>
                  <a:pt x="0" y="432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20598" y="3361345"/>
            <a:ext cx="7846803" cy="3564311"/>
          </a:xfrm>
          <a:custGeom>
            <a:avLst/>
            <a:gdLst/>
            <a:ahLst/>
            <a:cxnLst/>
            <a:rect r="r" b="b" t="t" l="l"/>
            <a:pathLst>
              <a:path h="3564311" w="7846803">
                <a:moveTo>
                  <a:pt x="0" y="0"/>
                </a:moveTo>
                <a:lnTo>
                  <a:pt x="7846804" y="0"/>
                </a:lnTo>
                <a:lnTo>
                  <a:pt x="7846804" y="3564310"/>
                </a:lnTo>
                <a:lnTo>
                  <a:pt x="0" y="356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29" t="-126129" r="-28142" b="-10227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807540"/>
            <a:ext cx="6442179" cy="5540274"/>
          </a:xfrm>
          <a:custGeom>
            <a:avLst/>
            <a:gdLst/>
            <a:ahLst/>
            <a:cxnLst/>
            <a:rect r="r" b="b" t="t" l="l"/>
            <a:pathLst>
              <a:path h="5540274" w="6442179">
                <a:moveTo>
                  <a:pt x="0" y="0"/>
                </a:moveTo>
                <a:lnTo>
                  <a:pt x="6442179" y="0"/>
                </a:lnTo>
                <a:lnTo>
                  <a:pt x="6442179" y="5540274"/>
                </a:lnTo>
                <a:lnTo>
                  <a:pt x="0" y="554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5509" y="3826504"/>
            <a:ext cx="953379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Plataforma de integração entre às empresas  e as pessoas com deficiência (PCD).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869" y="853358"/>
            <a:ext cx="4818262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TEMA DO PROJETO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5509" y="5421624"/>
            <a:ext cx="936324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Inspirada em redes sociais profissionais como o Linkedin.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5509" y="7016745"/>
            <a:ext cx="953379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Ajudar na busca das empresas aos profissionais qualificados que atendem as necessidades.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67365" y="1796844"/>
            <a:ext cx="4450080" cy="2021392"/>
          </a:xfrm>
          <a:custGeom>
            <a:avLst/>
            <a:gdLst/>
            <a:ahLst/>
            <a:cxnLst/>
            <a:rect r="r" b="b" t="t" l="l"/>
            <a:pathLst>
              <a:path h="2021392" w="4450080">
                <a:moveTo>
                  <a:pt x="0" y="0"/>
                </a:moveTo>
                <a:lnTo>
                  <a:pt x="4450079" y="0"/>
                </a:lnTo>
                <a:lnTo>
                  <a:pt x="4450079" y="2021392"/>
                </a:lnTo>
                <a:lnTo>
                  <a:pt x="0" y="2021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29" t="-126129" r="-28142" b="-10227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56594" y="8515610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06545" y="2862143"/>
            <a:ext cx="6652755" cy="5431067"/>
          </a:xfrm>
          <a:custGeom>
            <a:avLst/>
            <a:gdLst/>
            <a:ahLst/>
            <a:cxnLst/>
            <a:rect r="r" b="b" t="t" l="l"/>
            <a:pathLst>
              <a:path h="5431067" w="6652755">
                <a:moveTo>
                  <a:pt x="0" y="0"/>
                </a:moveTo>
                <a:lnTo>
                  <a:pt x="6652755" y="0"/>
                </a:lnTo>
                <a:lnTo>
                  <a:pt x="6652755" y="5431067"/>
                </a:lnTo>
                <a:lnTo>
                  <a:pt x="0" y="543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3727" y="853358"/>
            <a:ext cx="8260547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PROBLEMÁTICAS ENCONTRADAS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06817"/>
            <a:ext cx="901300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Falta de conhecimento dos PCDs aos seus direitos.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397162"/>
            <a:ext cx="901300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"/>
              </a:rPr>
              <a:t>Existência de muitas vagas não preenchidas.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412480"/>
            <a:ext cx="901300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Arimo Bold"/>
              </a:rPr>
              <a:t>Lei nº8213</a:t>
            </a:r>
            <a:r>
              <a:rPr lang="en-US" sz="3199">
                <a:solidFill>
                  <a:srgbClr val="02020A"/>
                </a:solidFill>
                <a:latin typeface="Arimo"/>
              </a:rPr>
              <a:t>- Direitos das pessoas com deficiência.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78372" y="6988638"/>
            <a:ext cx="3313658" cy="31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  <a:spcBef>
                <a:spcPct val="0"/>
              </a:spcBef>
            </a:pPr>
            <a:r>
              <a:rPr lang="en-US" sz="1462" spc="2">
                <a:solidFill>
                  <a:srgbClr val="02020A"/>
                </a:solidFill>
                <a:latin typeface="Arimo Bold"/>
              </a:rPr>
              <a:t>(1/5 de acordo com dados SINE 2020)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6545" y="8430827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03756" y="2971800"/>
            <a:ext cx="8355544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020A"/>
                </a:solidFill>
                <a:latin typeface="Arimo"/>
              </a:rPr>
              <a:t>Como objetivo queremos solucionar essa </a:t>
            </a:r>
            <a:r>
              <a:rPr lang="en-US" sz="3000">
                <a:solidFill>
                  <a:srgbClr val="02020A"/>
                </a:solidFill>
                <a:latin typeface="Arimo Bold"/>
              </a:rPr>
              <a:t>falta de comunicação entre as empresas e os PCD</a:t>
            </a:r>
            <a:r>
              <a:rPr lang="en-US" sz="3000">
                <a:solidFill>
                  <a:srgbClr val="02020A"/>
                </a:solidFill>
                <a:latin typeface="Arimo"/>
              </a:rPr>
              <a:t>. Assim através de uma plataforma digital iremos integrar os PCD de forma mais simplificada, servindo como um </a:t>
            </a:r>
            <a:r>
              <a:rPr lang="en-US" sz="3000">
                <a:solidFill>
                  <a:srgbClr val="02020A"/>
                </a:solidFill>
                <a:latin typeface="Arimo Bold"/>
              </a:rPr>
              <a:t>auxiliador comunicativo</a:t>
            </a:r>
            <a:r>
              <a:rPr lang="en-US" sz="3000">
                <a:solidFill>
                  <a:srgbClr val="02020A"/>
                </a:solidFill>
                <a:latin typeface="Arimo"/>
              </a:rPr>
              <a:t> específico as necessidades das empresas e dessas pessoas.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16692" y="847611"/>
            <a:ext cx="6054616" cy="4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Arimo Bold"/>
              </a:rPr>
              <a:t>JUSTIFICATIVA DO TEMA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2181669"/>
            <a:ext cx="6991447" cy="5923663"/>
          </a:xfrm>
          <a:custGeom>
            <a:avLst/>
            <a:gdLst/>
            <a:ahLst/>
            <a:cxnLst/>
            <a:rect r="r" b="b" t="t" l="l"/>
            <a:pathLst>
              <a:path h="5923663" w="6991447">
                <a:moveTo>
                  <a:pt x="0" y="0"/>
                </a:moveTo>
                <a:lnTo>
                  <a:pt x="6991447" y="0"/>
                </a:lnTo>
                <a:lnTo>
                  <a:pt x="6991447" y="5923662"/>
                </a:lnTo>
                <a:lnTo>
                  <a:pt x="0" y="592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8172006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811" y="2560168"/>
            <a:ext cx="6107856" cy="5685858"/>
          </a:xfrm>
          <a:custGeom>
            <a:avLst/>
            <a:gdLst/>
            <a:ahLst/>
            <a:cxnLst/>
            <a:rect r="r" b="b" t="t" l="l"/>
            <a:pathLst>
              <a:path h="5685858" w="6107856">
                <a:moveTo>
                  <a:pt x="0" y="0"/>
                </a:moveTo>
                <a:lnTo>
                  <a:pt x="6107855" y="0"/>
                </a:lnTo>
                <a:lnTo>
                  <a:pt x="6107855" y="5685858"/>
                </a:lnTo>
                <a:lnTo>
                  <a:pt x="0" y="568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63806" y="847611"/>
            <a:ext cx="6360388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OBJETIVOS DO PROJETO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0656" y="3017084"/>
            <a:ext cx="8448644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Como objetivo iremos implementar em nossa plataforma um </a:t>
            </a:r>
            <a:r>
              <a:rPr lang="en-US" sz="2999">
                <a:solidFill>
                  <a:srgbClr val="02020A"/>
                </a:solidFill>
                <a:latin typeface="Arimo Bold"/>
              </a:rPr>
              <a:t>algoritmo próximo a uma inteligência artificial, que irá gerar um “match” entre as vagas listadas e os candidatos </a:t>
            </a:r>
            <a:r>
              <a:rPr lang="en-US" sz="2999">
                <a:solidFill>
                  <a:srgbClr val="02020A"/>
                </a:solidFill>
                <a:latin typeface="Arimo"/>
              </a:rPr>
              <a:t>com as capacidades necessárias agilizando o processo. Também possuindo outros métodos comunicativos para possibilitar esse diálogo.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54421" y="8312701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555765"/>
            <a:ext cx="4693356" cy="2270760"/>
            <a:chOff x="0" y="0"/>
            <a:chExt cx="1236110" cy="5980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1236110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3.Estabelecimento de procedimentos para 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criação da plataforma através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2020A"/>
                  </a:solidFill>
                  <a:latin typeface="Arimo"/>
                </a:rPr>
                <a:t> dos algortimos idealizados.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72660" y="2627444"/>
            <a:ext cx="4986640" cy="2270760"/>
            <a:chOff x="0" y="0"/>
            <a:chExt cx="1313354" cy="5980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1313354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2.Identificar métodos para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criação de algoritmos de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 “</a:t>
              </a:r>
              <a:r>
                <a:rPr lang="en-US" sz="2399" spc="2">
                  <a:solidFill>
                    <a:srgbClr val="040F0F"/>
                  </a:solidFill>
                  <a:latin typeface="Arimo Italics"/>
                </a:rPr>
                <a:t>match</a:t>
              </a: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” entre as vagas de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"/>
                </a:rPr>
                <a:t>empregos e os candidatos.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2627444"/>
            <a:ext cx="4693356" cy="2516056"/>
            <a:chOff x="0" y="0"/>
            <a:chExt cx="1236110" cy="6626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6110" cy="662665"/>
            </a:xfrm>
            <a:custGeom>
              <a:avLst/>
              <a:gdLst/>
              <a:ahLst/>
              <a:cxnLst/>
              <a:rect r="r" b="b" t="t" l="l"/>
              <a:pathLst>
                <a:path h="662665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78538"/>
                  </a:lnTo>
                  <a:cubicBezTo>
                    <a:pt x="1236110" y="600850"/>
                    <a:pt x="1227247" y="622248"/>
                    <a:pt x="1211470" y="638025"/>
                  </a:cubicBezTo>
                  <a:cubicBezTo>
                    <a:pt x="1195693" y="653802"/>
                    <a:pt x="1174295" y="662665"/>
                    <a:pt x="1151983" y="662665"/>
                  </a:cubicBezTo>
                  <a:lnTo>
                    <a:pt x="84127" y="662665"/>
                  </a:lnTo>
                  <a:cubicBezTo>
                    <a:pt x="37665" y="662665"/>
                    <a:pt x="0" y="625000"/>
                    <a:pt x="0" y="578538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52400"/>
              <a:ext cx="1236110" cy="815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1. Analisar métodos para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"/>
                </a:rPr>
                <a:t>atender as necessidades de desenvolvimento do público-alvo do Site.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72660" y="5555765"/>
            <a:ext cx="4986640" cy="2270760"/>
            <a:chOff x="0" y="0"/>
            <a:chExt cx="1313354" cy="5980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52400"/>
              <a:ext cx="1313354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 4.</a:t>
              </a: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Realizar o desenvolvimento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40F0F"/>
                  </a:solidFill>
                  <a:latin typeface="Arimo"/>
                </a:rPr>
                <a:t>de ambiente multiplataforma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40F0F"/>
                  </a:solidFill>
                  <a:latin typeface="Arimo Italics"/>
                </a:rPr>
                <a:t>(Web e Mobile), deixando a nossa plataforma mais acessível.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797322" y="7533542"/>
            <a:ext cx="4693356" cy="2270760"/>
            <a:chOff x="0" y="0"/>
            <a:chExt cx="1236110" cy="5980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52400"/>
              <a:ext cx="1236110" cy="75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2">
                  <a:solidFill>
                    <a:srgbClr val="02020A"/>
                  </a:solidFill>
                  <a:latin typeface="Arimo"/>
                </a:rPr>
                <a:t>5.Aplicação final da plataforma em ambiente de testes, fazendo 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2020A"/>
                  </a:solidFill>
                  <a:latin typeface="Arimo"/>
                </a:rPr>
                <a:t>o uso de todos funcionalidades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542690" y="2694480"/>
            <a:ext cx="5202621" cy="4114800"/>
          </a:xfrm>
          <a:custGeom>
            <a:avLst/>
            <a:gdLst/>
            <a:ahLst/>
            <a:cxnLst/>
            <a:rect r="r" b="b" t="t" l="l"/>
            <a:pathLst>
              <a:path h="4114800" w="5202621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28453" y="1370779"/>
            <a:ext cx="783109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Arimo"/>
              </a:rPr>
              <a:t>De forma específica queremos atingir: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63806" y="847611"/>
            <a:ext cx="6360388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OBJETIVOS DO PROJETO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42690" y="6885480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17904" y="1485677"/>
            <a:ext cx="4556991" cy="4649991"/>
          </a:xfrm>
          <a:custGeom>
            <a:avLst/>
            <a:gdLst/>
            <a:ahLst/>
            <a:cxnLst/>
            <a:rect r="r" b="b" t="t" l="l"/>
            <a:pathLst>
              <a:path h="4649991" w="4556991">
                <a:moveTo>
                  <a:pt x="0" y="0"/>
                </a:moveTo>
                <a:lnTo>
                  <a:pt x="4556992" y="0"/>
                </a:lnTo>
                <a:lnTo>
                  <a:pt x="4556992" y="4649990"/>
                </a:lnTo>
                <a:lnTo>
                  <a:pt x="0" y="4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9443" y="2463909"/>
            <a:ext cx="6117097" cy="784487"/>
            <a:chOff x="0" y="0"/>
            <a:chExt cx="1611087" cy="206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6018" y="3295244"/>
            <a:ext cx="5743947" cy="2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A adoção do método quantitativo é essencial na elaboração do projeto, pois, conforme destacado pelo Dr. Paulo Ricardo Bittencourt Guimarães (2018), ele enriquece o processo na tomada de decisão com dados precisos.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40F0F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559" y="2513571"/>
            <a:ext cx="609860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QUANTITATIVO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22465" y="847611"/>
            <a:ext cx="5443070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ESTUDOS APLICADOS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76260" y="2463909"/>
            <a:ext cx="6117097" cy="784487"/>
            <a:chOff x="0" y="0"/>
            <a:chExt cx="1611087" cy="206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11564" y="6776565"/>
            <a:ext cx="6117097" cy="784487"/>
            <a:chOff x="0" y="0"/>
            <a:chExt cx="1611087" cy="206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630167" y="6826226"/>
            <a:ext cx="610716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BIBLIOGRÁFICO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19489" y="3295244"/>
            <a:ext cx="5230640" cy="2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Utilizado para obter fundamentos baseados em nosso objetivo, </a:t>
            </a:r>
            <a:r>
              <a:rPr lang="en-US" sz="2400">
                <a:solidFill>
                  <a:srgbClr val="02020A"/>
                </a:solidFill>
                <a:latin typeface="Arimo"/>
              </a:rPr>
              <a:t>possibilitando uma ação mais efetiva de métodos criados para diminuir a escassez do preenchimento das vagas.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6977" y="2513571"/>
            <a:ext cx="462036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ESTUDO DE CASO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33327" y="7637252"/>
            <a:ext cx="7821345" cy="209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Arimo"/>
              </a:rPr>
              <a:t>Para fundamentar o projeto com precisão e profundidade, a consulta a fontes bibliográficas é essencial. Ela possiblitará uma especialização no tema e contrução de uma base teórica sólida, apoiada em artigos e obras de referência.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62422" y="6240442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372109"/>
            <a:ext cx="6685373" cy="5542782"/>
          </a:xfrm>
          <a:custGeom>
            <a:avLst/>
            <a:gdLst/>
            <a:ahLst/>
            <a:cxnLst/>
            <a:rect r="r" b="b" t="t" l="l"/>
            <a:pathLst>
              <a:path h="5542782" w="6685373">
                <a:moveTo>
                  <a:pt x="0" y="0"/>
                </a:moveTo>
                <a:lnTo>
                  <a:pt x="6685373" y="0"/>
                </a:lnTo>
                <a:lnTo>
                  <a:pt x="6685373" y="5542782"/>
                </a:lnTo>
                <a:lnTo>
                  <a:pt x="0" y="554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3461" y="277033"/>
            <a:ext cx="4467969" cy="33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Arimo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7363" y="847611"/>
            <a:ext cx="6513275" cy="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Arimo Bold"/>
              </a:rPr>
              <a:t>RESULTADOS ESPERADOS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08422" y="2295804"/>
            <a:ext cx="825087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Arimo Bold"/>
              </a:rPr>
              <a:t>COM A CONCLUSÃO DO PROJETO ESPERAMOS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51581" y="5962351"/>
            <a:ext cx="840771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Possibilitar uma inclusão social através de nossa plataforma.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1581" y="3881456"/>
            <a:ext cx="824058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Conseguir diminuir essa defasagem de vagas nas empresas destinadas aos PCD.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1581" y="7481271"/>
            <a:ext cx="840771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Arimo"/>
              </a:rPr>
              <a:t>Se tornar uma referência para outros projetos que visem a integração social.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095316"/>
            <a:ext cx="51138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Arimo"/>
              </a:rPr>
              <a:t>Fonte:CANVA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DAGBlHZJ3Ug</dc:identifier>
  <dcterms:modified xsi:type="dcterms:W3CDTF">2011-08-01T06:04:30Z</dcterms:modified>
  <cp:revision>1</cp:revision>
  <dc:title>DAELINK-IBM-18-04</dc:title>
</cp:coreProperties>
</file>